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60" r:id="rId2"/>
    <p:sldId id="591" r:id="rId3"/>
    <p:sldId id="572" r:id="rId4"/>
    <p:sldId id="590" r:id="rId5"/>
    <p:sldId id="582" r:id="rId6"/>
    <p:sldId id="578" r:id="rId7"/>
    <p:sldId id="576" r:id="rId8"/>
    <p:sldId id="573" r:id="rId9"/>
    <p:sldId id="569" r:id="rId10"/>
    <p:sldId id="574" r:id="rId11"/>
    <p:sldId id="589" r:id="rId12"/>
    <p:sldId id="592" r:id="rId13"/>
    <p:sldId id="585" r:id="rId14"/>
    <p:sldId id="438" r:id="rId15"/>
  </p:sldIdLst>
  <p:sldSz cx="13004800" cy="9753600"/>
  <p:notesSz cx="6811963" cy="9942513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65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54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41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30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19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06" algn="ctr" defTabSz="58417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Uhlin" initials="LU" lastIdx="1" clrIdx="0"/>
  <p:cmAuthor id="1" name="Clyde Lange" initials="C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114"/>
    <a:srgbClr val="000000"/>
    <a:srgbClr val="500000"/>
    <a:srgbClr val="ADCAB8"/>
    <a:srgbClr val="9C610B"/>
    <a:srgbClr val="944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9" autoAdjust="0"/>
    <p:restoredTop sz="97266" autoAdjust="0"/>
  </p:normalViewPr>
  <p:slideViewPr>
    <p:cSldViewPr snapToGrid="0">
      <p:cViewPr varScale="1">
        <p:scale>
          <a:sx n="89" d="100"/>
          <a:sy n="89" d="100"/>
        </p:scale>
        <p:origin x="2048" y="17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816"/>
    </p:cViewPr>
  </p:sorterViewPr>
  <p:notesViewPr>
    <p:cSldViewPr snapToGrid="0">
      <p:cViewPr varScale="1">
        <p:scale>
          <a:sx n="88" d="100"/>
          <a:sy n="88" d="100"/>
        </p:scale>
        <p:origin x="2680" y="17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7991" y="0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D93B15A9-6F7D-3748-A027-691BC6DC8A02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3481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7991" y="9443481"/>
            <a:ext cx="2952382" cy="49903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22E2AE9-0867-CB43-9706-0B6BAA45B3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634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</p:spPr>
        <p:txBody>
          <a:bodyPr lIns="91595" tIns="45798" rIns="91595" bIns="45798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8263" y="4722694"/>
            <a:ext cx="4995439" cy="4474131"/>
          </a:xfrm>
          <a:prstGeom prst="rect">
            <a:avLst/>
          </a:prstGeom>
        </p:spPr>
        <p:txBody>
          <a:bodyPr lIns="91595" tIns="45798" rIns="91595" bIns="4579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2524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31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1124" y="2083774"/>
            <a:ext cx="7273677" cy="1872000"/>
          </a:xfrm>
          <a:prstGeom prst="rect">
            <a:avLst/>
          </a:prstGeom>
        </p:spPr>
      </p:pic>
      <p:sp>
        <p:nvSpPr>
          <p:cNvPr id="6" name="Shape 124"/>
          <p:cNvSpPr>
            <a:spLocks noGrp="1"/>
          </p:cNvSpPr>
          <p:nvPr>
            <p:ph type="title" hasCustomPrompt="1"/>
          </p:nvPr>
        </p:nvSpPr>
        <p:spPr>
          <a:xfrm>
            <a:off x="765336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7653368" y="3177247"/>
            <a:ext cx="513122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5418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450" y="2376846"/>
            <a:ext cx="1031849" cy="12676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79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uta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219075" y="219075"/>
            <a:ext cx="12563475" cy="9312275"/>
          </a:xfrm>
          <a:solidFill>
            <a:schemeClr val="accent5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1" hasCustomPrompt="1"/>
          </p:nvPr>
        </p:nvSpPr>
        <p:spPr>
          <a:xfrm>
            <a:off x="219074" y="219075"/>
            <a:ext cx="12561889" cy="9312275"/>
          </a:xfrm>
          <a:solidFill>
            <a:schemeClr val="accent5"/>
          </a:solidFill>
        </p:spPr>
        <p:txBody>
          <a:bodyPr vert="horz"/>
          <a:lstStyle>
            <a:lvl1pPr marL="252000" marR="0" indent="-252000" algn="l" defTabSz="584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sv-SE" dirty="0"/>
              <a:t>Lägg till bakgrundsbild genom att dra en bild hit.</a:t>
            </a:r>
          </a:p>
        </p:txBody>
      </p:sp>
      <p:sp>
        <p:nvSpPr>
          <p:cNvPr id="9" name="Shape 202"/>
          <p:cNvSpPr/>
          <p:nvPr userDrawn="1"/>
        </p:nvSpPr>
        <p:spPr>
          <a:xfrm>
            <a:off x="1270001" y="4819780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>
            <a:noAutofit/>
          </a:bodyPr>
          <a:lstStyle/>
          <a:p>
            <a:pPr>
              <a:defRPr sz="3200"/>
            </a:pPr>
            <a:r>
              <a:rPr sz="4000" dirty="0"/>
              <a:t> 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270800" y="1310626"/>
            <a:ext cx="10465200" cy="3761510"/>
          </a:xfrm>
        </p:spPr>
        <p:txBody>
          <a:bodyPr vert="horz" bIns="50400" anchor="b">
            <a:noAutofit/>
          </a:bodyPr>
          <a:lstStyle>
            <a:lvl1pPr algn="ctr">
              <a:lnSpc>
                <a:spcPts val="12500"/>
              </a:lnSpc>
              <a:defRPr sz="11900"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</a:t>
            </a:r>
            <a:br>
              <a:rPr lang="sv-SE" dirty="0"/>
            </a:br>
            <a:r>
              <a:rPr lang="sv-SE" dirty="0"/>
              <a:t>RUBRIK HÄR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70001" y="5247293"/>
            <a:ext cx="10466388" cy="2549525"/>
          </a:xfrm>
        </p:spPr>
        <p:txBody>
          <a:bodyPr vert="horz">
            <a:normAutofit/>
          </a:bodyPr>
          <a:lstStyle>
            <a:lvl1pPr marL="0" indent="0" algn="ctr">
              <a:spcBef>
                <a:spcPts val="0"/>
              </a:spcBef>
              <a:buNone/>
              <a:defRPr sz="4000" baseline="0">
                <a:solidFill>
                  <a:srgbClr val="FFFFFF"/>
                </a:solidFill>
                <a:latin typeface="Times New Roman"/>
              </a:defRPr>
            </a:lvl1pPr>
          </a:lstStyle>
          <a:p>
            <a:pPr lvl="0"/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404482389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1080000"/>
            <a:ext cx="9360000" cy="2286000"/>
          </a:xfrm>
          <a:prstGeom prst="rect">
            <a:avLst/>
          </a:prstGeom>
        </p:spPr>
        <p:txBody>
          <a:bodyPr bIns="359982" anchor="b">
            <a:no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800000" y="3380925"/>
            <a:ext cx="9360000" cy="5835600"/>
          </a:xfrm>
          <a:prstGeom prst="rect">
            <a:avLst/>
          </a:prstGeom>
        </p:spPr>
        <p:txBody>
          <a:bodyPr anchor="t">
            <a:noAutofit/>
          </a:bodyPr>
          <a:lstStyle>
            <a:lvl1pPr marL="252000" marR="0" indent="-252000" algn="l" defTabSz="58417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800" b="0" i="0" baseline="0">
                <a:latin typeface="Arial"/>
                <a:cs typeface="Arial"/>
              </a:defRPr>
            </a:lvl1pPr>
            <a:lvl2pPr marL="504000" marR="0" indent="-252000" algn="l" defTabSz="584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.HelveticaNeueDeskInterface-Regular" charset="-120"/>
              <a:buChar char="-"/>
              <a:tabLst/>
              <a:defRPr sz="2800"/>
            </a:lvl2pPr>
            <a:lvl3pPr marL="756000" indent="-252000" algn="l">
              <a:spcBef>
                <a:spcPts val="0"/>
              </a:spcBef>
              <a:buSzTx/>
              <a:buFont typeface=".HelveticaNeueDeskInterface-Regular" charset="-120"/>
              <a:buChar char="-"/>
              <a:defRPr sz="2800"/>
            </a:lvl3pPr>
            <a:lvl4pPr marL="1008000" indent="-252000" algn="l">
              <a:spcBef>
                <a:spcPts val="0"/>
              </a:spcBef>
              <a:buSzTx/>
              <a:buFont typeface=".HelveticaNeueDeskInterface-Regular" charset="-120"/>
              <a:buChar char="-"/>
              <a:defRPr sz="2800"/>
            </a:lvl4pPr>
            <a:lvl5pPr marL="1260000" indent="-252000" algn="l">
              <a:spcBef>
                <a:spcPts val="0"/>
              </a:spcBef>
              <a:buSzTx/>
              <a:buFont typeface=".HelveticaNeueDeskInterface-Regular" charset="-120"/>
              <a:buChar char="-"/>
              <a:defRPr sz="2800" baseline="0"/>
            </a:lvl5pPr>
            <a:lvl6pPr marL="1512000" indent="-252000">
              <a:spcBef>
                <a:spcPts val="0"/>
              </a:spcBef>
              <a:buClr>
                <a:schemeClr val="accent1"/>
              </a:buClr>
              <a:buSzPct val="100000"/>
              <a:buFont typeface=".HelveticaNeueDeskInterface-Regular" charset="-120"/>
              <a:buChar char="-"/>
              <a:defRPr sz="2800" b="0" i="0">
                <a:latin typeface="Arial" charset="0"/>
                <a:ea typeface="Arial" charset="0"/>
                <a:cs typeface="Arial" charset="0"/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856852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048BD3-57F6-8C48-B3C6-2B020CC6A10F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1080000"/>
            <a:ext cx="9360000" cy="2286000"/>
          </a:xfrm>
          <a:prstGeom prst="rect">
            <a:avLst/>
          </a:prstGeom>
        </p:spPr>
        <p:txBody>
          <a:bodyPr bIns="359982" anchor="b">
            <a:no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800000" y="3380925"/>
            <a:ext cx="9360000" cy="5835600"/>
          </a:xfrm>
          <a:prstGeom prst="rect">
            <a:avLst/>
          </a:prstGeom>
        </p:spPr>
        <p:txBody>
          <a:bodyPr anchor="t">
            <a:noAutofit/>
          </a:bodyPr>
          <a:lstStyle>
            <a:lvl1pPr marL="252000" marR="0" indent="-252000" algn="l" defTabSz="58417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504000" marR="0" indent="-252000" algn="l" defTabSz="584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.HelveticaNeueDeskInterface-Regular" charset="-120"/>
              <a:buChar char="-"/>
              <a:tabLst/>
              <a:defRPr sz="2800">
                <a:solidFill>
                  <a:schemeClr val="bg1"/>
                </a:solidFill>
              </a:defRPr>
            </a:lvl2pPr>
            <a:lvl3pPr marL="756000" indent="-252000" algn="l">
              <a:spcBef>
                <a:spcPts val="0"/>
              </a:spcBef>
              <a:buClr>
                <a:schemeClr val="accent6"/>
              </a:buClr>
              <a:buSzTx/>
              <a:buFont typeface=".HelveticaNeueDeskInterface-Regular" charset="-120"/>
              <a:buChar char="-"/>
              <a:defRPr sz="2800">
                <a:solidFill>
                  <a:schemeClr val="bg1"/>
                </a:solidFill>
              </a:defRPr>
            </a:lvl3pPr>
            <a:lvl4pPr marL="1008000" indent="-252000" algn="l">
              <a:spcBef>
                <a:spcPts val="0"/>
              </a:spcBef>
              <a:buClr>
                <a:schemeClr val="accent6"/>
              </a:buClr>
              <a:buSzTx/>
              <a:buFont typeface=".HelveticaNeueDeskInterface-Regular" charset="-120"/>
              <a:buChar char="-"/>
              <a:defRPr sz="2800">
                <a:solidFill>
                  <a:schemeClr val="bg1"/>
                </a:solidFill>
              </a:defRPr>
            </a:lvl4pPr>
            <a:lvl5pPr marL="1260000" indent="-252000" algn="l">
              <a:spcBef>
                <a:spcPts val="0"/>
              </a:spcBef>
              <a:buClr>
                <a:schemeClr val="accent6"/>
              </a:buClr>
              <a:buSzTx/>
              <a:buFont typeface=".HelveticaNeueDeskInterface-Regular" charset="-120"/>
              <a:buChar char="-"/>
              <a:defRPr sz="2800" baseline="0">
                <a:solidFill>
                  <a:schemeClr val="bg1"/>
                </a:solidFill>
              </a:defRPr>
            </a:lvl5pPr>
            <a:lvl6pPr marL="1512000" indent="-252000">
              <a:spcBef>
                <a:spcPts val="0"/>
              </a:spcBef>
              <a:buClr>
                <a:schemeClr val="accent6"/>
              </a:buClr>
              <a:buSzPct val="100000"/>
              <a:buFont typeface=".HelveticaNeueDeskInterface-Regular" charset="-120"/>
              <a:buChar char="-"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6757212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skrymmande grafik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540000"/>
            <a:ext cx="9360000" cy="18000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0" y="2340000"/>
            <a:ext cx="9360000" cy="61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10459BE-9E3D-AF4D-880C-F40772C9481F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00000" y="540000"/>
            <a:ext cx="9360000" cy="1800000"/>
          </a:xfrm>
          <a:prstGeom prst="rect">
            <a:avLst/>
          </a:prstGeom>
        </p:spPr>
        <p:txBody>
          <a:bodyPr bIns="50400" anchor="ctr" anchorCtr="0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00000" y="2340000"/>
            <a:ext cx="9360000" cy="612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3842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990000" y="219075"/>
            <a:ext cx="10980000" cy="1535067"/>
          </a:xfrm>
          <a:prstGeom prst="rect">
            <a:avLst/>
          </a:prstGeom>
        </p:spPr>
        <p:txBody>
          <a:bodyPr lIns="50400" tIns="50400" rIns="50400" bIns="50400" anchor="ctr" anchorCtr="0">
            <a:normAutofit/>
          </a:bodyPr>
          <a:lstStyle>
            <a:lvl1pPr algn="l">
              <a:defRPr sz="6000" b="0" i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/>
              <a:t>För jättemycket text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90000" y="1754142"/>
            <a:ext cx="10980000" cy="77772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902667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ED2D29-51E2-7644-9B28-5DCC139B1F01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990000" y="219075"/>
            <a:ext cx="10980000" cy="1535065"/>
          </a:xfrm>
          <a:prstGeom prst="rect">
            <a:avLst/>
          </a:prstGeom>
        </p:spPr>
        <p:txBody>
          <a:bodyPr lIns="50400" tIns="50400" rIns="50400" bIns="50400" anchor="ctr" anchorCtr="0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sv-SE" dirty="0"/>
              <a:t>För jättemycket text</a:t>
            </a:r>
            <a:endParaRPr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F5F81-755B-BD4D-9D49-6167110C8A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90000" y="1754142"/>
            <a:ext cx="10980000" cy="7777207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</a:lstStyle>
          <a:p>
            <a:r>
              <a:rPr lang="sv-SE" dirty="0"/>
              <a:t>Punktlista nivå 1 </a:t>
            </a:r>
          </a:p>
          <a:p>
            <a:pPr lvl="1"/>
            <a:r>
              <a:rPr lang="sv-SE" dirty="0"/>
              <a:t>Punktlista nivå 2</a:t>
            </a:r>
          </a:p>
          <a:p>
            <a:pPr lvl="2"/>
            <a:r>
              <a:rPr lang="sv-SE" dirty="0"/>
              <a:t>Punktlista nivå 3</a:t>
            </a:r>
          </a:p>
          <a:p>
            <a:pPr lvl="3"/>
            <a:r>
              <a:rPr lang="sv-SE" sz="2800" dirty="0"/>
              <a:t>Punktlista nivå 4</a:t>
            </a:r>
          </a:p>
          <a:p>
            <a:pPr lvl="4"/>
            <a:r>
              <a:rPr lang="sv-SE" sz="2800" dirty="0"/>
              <a:t>Punktlista nivå 5</a:t>
            </a:r>
          </a:p>
          <a:p>
            <a:pPr lvl="5"/>
            <a:r>
              <a:rPr lang="sv-SE" sz="2800" dirty="0"/>
              <a:t>Punktlista nivå 6</a:t>
            </a:r>
          </a:p>
          <a:p>
            <a:pPr lvl="5"/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32247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19074" y="219075"/>
            <a:ext cx="12561889" cy="9312276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437313" y="6887125"/>
            <a:ext cx="6567487" cy="1858413"/>
          </a:xfrm>
          <a:solidFill>
            <a:schemeClr val="bg1"/>
          </a:solidFill>
        </p:spPr>
        <p:txBody>
          <a:bodyPr vert="horz" lIns="719963" tIns="612000" rIns="539972" bIns="75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44477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2pPr>
            <a:lvl3pPr marL="888955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3pPr>
            <a:lvl4pPr marL="1333432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4pPr>
            <a:lvl5pPr marL="1777909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146435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19074" y="219075"/>
            <a:ext cx="12561889" cy="9312276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8394699" y="6887125"/>
            <a:ext cx="4610101" cy="1858413"/>
          </a:xfrm>
          <a:solidFill>
            <a:schemeClr val="bg1"/>
          </a:solidFill>
        </p:spPr>
        <p:txBody>
          <a:bodyPr vert="horz" wrap="square" lIns="719963" tIns="612000" rIns="539972" bIns="756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100" baseline="0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44477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2pPr>
            <a:lvl3pPr marL="888955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3pPr>
            <a:lvl4pPr marL="1333432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4pPr>
            <a:lvl5pPr marL="1777909" indent="0">
              <a:buNone/>
              <a:defRPr sz="3100">
                <a:solidFill>
                  <a:srgbClr val="9C610B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41038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135626" y="123307"/>
            <a:ext cx="4648315" cy="293799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chemeClr val="bg1">
                  <a:alpha val="76000"/>
                </a:schemeClr>
              </a:gs>
              <a:gs pos="50000">
                <a:schemeClr val="bg1">
                  <a:alpha val="0"/>
                </a:scheme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15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047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7F5A12F-FF6C-184C-8138-31F9E5457509}"/>
              </a:ext>
            </a:extLst>
          </p:cNvPr>
          <p:cNvSpPr/>
          <p:nvPr userDrawn="1"/>
        </p:nvSpPr>
        <p:spPr>
          <a:xfrm>
            <a:off x="219075" y="219075"/>
            <a:ext cx="12563475" cy="9312275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79600" y="3903926"/>
            <a:ext cx="11844000" cy="840849"/>
          </a:xfrm>
        </p:spPr>
        <p:txBody>
          <a:bodyPr vert="horz" bIns="5040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232626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405313" y="219075"/>
            <a:ext cx="4187825" cy="4657725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219076" y="219075"/>
            <a:ext cx="4186238" cy="4657725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8593137" y="219075"/>
            <a:ext cx="4187825" cy="4657725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405313" y="4876800"/>
            <a:ext cx="4187825" cy="4654550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219076" y="4876800"/>
            <a:ext cx="4186238" cy="4654550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8593137" y="4876800"/>
            <a:ext cx="4187825" cy="4654550"/>
          </a:xfr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1751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4405312" y="4876800"/>
            <a:ext cx="4192585" cy="465455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405313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219076" y="219075"/>
            <a:ext cx="4186238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8593137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219076" y="4876800"/>
            <a:ext cx="4186238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8593137" y="4876800"/>
            <a:ext cx="4187825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4408487" y="5781848"/>
            <a:ext cx="4186238" cy="2010801"/>
          </a:xfrm>
        </p:spPr>
        <p:txBody>
          <a:bodyPr lIns="612000" rIns="61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100" kern="1200" baseline="0">
                <a:solidFill>
                  <a:schemeClr val="bg1"/>
                </a:solidFill>
                <a:latin typeface="Times New Roman" charset="0"/>
              </a:defRPr>
            </a:lvl1pPr>
            <a:lvl2pPr indent="0">
              <a:lnSpc>
                <a:spcPct val="100000"/>
              </a:lnSpc>
              <a:defRPr sz="3100" kern="1200" baseline="0">
                <a:latin typeface="Times New Roman" charset="0"/>
              </a:defRPr>
            </a:lvl2pPr>
            <a:lvl3pPr indent="0">
              <a:lnSpc>
                <a:spcPct val="100000"/>
              </a:lnSpc>
              <a:defRPr sz="3100" kern="1200" baseline="0">
                <a:latin typeface="Times New Roman" charset="0"/>
              </a:defRPr>
            </a:lvl3pPr>
            <a:lvl4pPr indent="0">
              <a:lnSpc>
                <a:spcPct val="100000"/>
              </a:lnSpc>
              <a:defRPr sz="3100" kern="1200" baseline="0">
                <a:latin typeface="Times New Roman" charset="0"/>
              </a:defRPr>
            </a:lvl4pPr>
            <a:lvl5pPr indent="0">
              <a:lnSpc>
                <a:spcPct val="100000"/>
              </a:lnSpc>
              <a:defRPr sz="3100" kern="1200" baseline="0">
                <a:latin typeface="Times New Roman" charset="0"/>
              </a:defRPr>
            </a:lvl5pPr>
          </a:lstStyle>
          <a:p>
            <a:pPr lvl="0"/>
            <a:r>
              <a:rPr lang="sv-SE" dirty="0"/>
              <a:t>Använd denna mall när du behöver text i ett collage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4405312" y="4876800"/>
            <a:ext cx="4192585" cy="465455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405313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219076" y="219075"/>
            <a:ext cx="4186238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8593137" y="219075"/>
            <a:ext cx="4187825" cy="4657725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219076" y="4876800"/>
            <a:ext cx="4186238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8593137" y="4876800"/>
            <a:ext cx="4187825" cy="4654550"/>
          </a:xfrm>
          <a:noFill/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4408487" y="5781848"/>
            <a:ext cx="4186238" cy="2010801"/>
          </a:xfrm>
        </p:spPr>
        <p:txBody>
          <a:bodyPr lIns="612000" rIns="61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100" kern="1200" baseline="0">
                <a:solidFill>
                  <a:schemeClr val="bg1"/>
                </a:solidFill>
                <a:latin typeface="Times New Roman" charset="0"/>
              </a:defRPr>
            </a:lvl1pPr>
            <a:lvl2pPr indent="0">
              <a:lnSpc>
                <a:spcPct val="100000"/>
              </a:lnSpc>
              <a:defRPr sz="3100" kern="1200" baseline="0">
                <a:latin typeface="Times New Roman" charset="0"/>
              </a:defRPr>
            </a:lvl2pPr>
            <a:lvl3pPr indent="0">
              <a:lnSpc>
                <a:spcPct val="100000"/>
              </a:lnSpc>
              <a:defRPr sz="3100" kern="1200" baseline="0">
                <a:latin typeface="Times New Roman" charset="0"/>
              </a:defRPr>
            </a:lvl3pPr>
            <a:lvl4pPr indent="0">
              <a:lnSpc>
                <a:spcPct val="100000"/>
              </a:lnSpc>
              <a:defRPr sz="3100" kern="1200" baseline="0">
                <a:latin typeface="Times New Roman" charset="0"/>
              </a:defRPr>
            </a:lvl4pPr>
            <a:lvl5pPr indent="0">
              <a:lnSpc>
                <a:spcPct val="100000"/>
              </a:lnSpc>
              <a:defRPr sz="3100" kern="1200" baseline="0">
                <a:latin typeface="Times New Roman" charset="0"/>
              </a:defRPr>
            </a:lvl5pPr>
          </a:lstStyle>
          <a:p>
            <a:pPr lvl="0"/>
            <a:r>
              <a:rPr lang="sv-SE" dirty="0"/>
              <a:t>Använd denna mall när du behöver text i ett collage</a:t>
            </a:r>
          </a:p>
        </p:txBody>
      </p:sp>
    </p:spTree>
    <p:extLst>
      <p:ext uri="{BB962C8B-B14F-4D97-AF65-F5344CB8AC3E}">
        <p14:creationId xmlns:p14="http://schemas.microsoft.com/office/powerpoint/2010/main" val="186116899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942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dsc_008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36" y="217841"/>
            <a:ext cx="12562652" cy="9310611"/>
          </a:xfrm>
          <a:prstGeom prst="rect">
            <a:avLst/>
          </a:prstGeom>
        </p:spPr>
      </p:pic>
      <p:sp>
        <p:nvSpPr>
          <p:cNvPr id="11" name="Rektangel 2"/>
          <p:cNvSpPr/>
          <p:nvPr userDrawn="1"/>
        </p:nvSpPr>
        <p:spPr>
          <a:xfrm>
            <a:off x="135626" y="123307"/>
            <a:ext cx="4648315" cy="293799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chemeClr val="bg1">
                  <a:alpha val="76000"/>
                </a:schemeClr>
              </a:gs>
              <a:gs pos="50000">
                <a:schemeClr val="bg1">
                  <a:alpha val="0"/>
                </a:scheme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bIns="50400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Rak 15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184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image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6" cy="9320761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72E7832-5C68-3D47-B80E-EC596B1907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23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image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6" cy="932076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B75C6C6-C187-C24E-8B04-09605D7350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91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niversitetshuset_ginko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"/>
          <a:stretch/>
        </p:blipFill>
        <p:spPr>
          <a:xfrm>
            <a:off x="220512" y="217449"/>
            <a:ext cx="12564076" cy="934748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90" y="417261"/>
            <a:ext cx="1087255" cy="137553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84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4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niversitetshuset_ginko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4"/>
          <a:stretch/>
        </p:blipFill>
        <p:spPr>
          <a:xfrm>
            <a:off x="220512" y="217449"/>
            <a:ext cx="12564076" cy="934748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3" name="Rak 12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90" y="417261"/>
            <a:ext cx="1087255" cy="137553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948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7609©Ruona 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7" cy="9320761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177" y="2083774"/>
            <a:ext cx="5557632" cy="1872000"/>
          </a:xfrm>
          <a:prstGeom prst="rect">
            <a:avLst/>
          </a:prstGeom>
        </p:spPr>
      </p:pic>
      <p:sp>
        <p:nvSpPr>
          <p:cNvPr id="22" name="Shape 124"/>
          <p:cNvSpPr>
            <a:spLocks noGrp="1"/>
          </p:cNvSpPr>
          <p:nvPr>
            <p:ph type="title" hasCustomPrompt="1"/>
          </p:nvPr>
        </p:nvSpPr>
        <p:spPr>
          <a:xfrm>
            <a:off x="7690357" y="2342559"/>
            <a:ext cx="4813301" cy="779701"/>
          </a:xfrm>
          <a:prstGeom prst="rect">
            <a:avLst/>
          </a:prstGeom>
        </p:spPr>
        <p:txBody>
          <a:bodyPr wrap="square" bIns="50400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Lägg till rubrik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>
            <a:off x="7690358" y="3177247"/>
            <a:ext cx="5094230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1170" y="3316694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991BBDF-A07A-5647-B266-F0CB9DBC40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74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v5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7609©Ruona 1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12" y="217449"/>
            <a:ext cx="12564077" cy="9320761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5610035" y="2092006"/>
            <a:ext cx="7275600" cy="2520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hape 124"/>
          <p:cNvSpPr>
            <a:spLocks noGrp="1"/>
          </p:cNvSpPr>
          <p:nvPr>
            <p:ph type="title" hasCustomPrompt="1"/>
          </p:nvPr>
        </p:nvSpPr>
        <p:spPr>
          <a:xfrm>
            <a:off x="5951862" y="2386532"/>
            <a:ext cx="6562831" cy="14052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>
              <a:lnSpc>
                <a:spcPts val="4800"/>
              </a:lnSpc>
              <a:defRPr sz="4100" baseline="0">
                <a:solidFill>
                  <a:schemeClr val="accent1"/>
                </a:solidFill>
              </a:defRPr>
            </a:lvl1pPr>
          </a:lstStyle>
          <a:p>
            <a:r>
              <a:rPr lang="sv-SE" sz="4400" dirty="0">
                <a:solidFill>
                  <a:srgbClr val="9C610B"/>
                </a:solidFill>
                <a:latin typeface="Times New Roman"/>
                <a:cs typeface="Times New Roman"/>
              </a:rPr>
              <a:t>Titelbild för tvåradiga rubriker</a:t>
            </a:r>
            <a:endParaRPr sz="4400" dirty="0">
              <a:solidFill>
                <a:srgbClr val="9C610B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5951863" y="3806179"/>
            <a:ext cx="6832725" cy="0"/>
          </a:xfrm>
          <a:prstGeom prst="line">
            <a:avLst/>
          </a:prstGeom>
          <a:noFill/>
          <a:ln w="9525" cap="flat" cmpd="sng">
            <a:solidFill>
              <a:srgbClr val="9C610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5952675" y="3933295"/>
            <a:ext cx="4635500" cy="442877"/>
          </a:xfrm>
        </p:spPr>
        <p:txBody>
          <a:bodyPr vert="horz"/>
          <a:lstStyle>
            <a:lvl1pPr marL="0" indent="0">
              <a:buNone/>
              <a:defRPr sz="1400" b="1" kern="1200" cap="all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995" y="5902959"/>
            <a:ext cx="4139803" cy="386463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AC78387-D79B-014D-AB3D-1AD674C9E5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54" y="502120"/>
            <a:ext cx="1031849" cy="12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67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800000" y="1080000"/>
            <a:ext cx="93600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36000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800000" y="3380400"/>
            <a:ext cx="9360000" cy="583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t">
            <a:normAutofit/>
          </a:bodyPr>
          <a:lstStyle/>
          <a:p>
            <a:r>
              <a:rPr dirty="0"/>
              <a:t>Brödtext nivå ett</a:t>
            </a:r>
          </a:p>
          <a:p>
            <a:pPr lvl="1"/>
            <a:r>
              <a:rPr dirty="0"/>
              <a:t>Brödtext nivå två</a:t>
            </a:r>
          </a:p>
          <a:p>
            <a:pPr lvl="2"/>
            <a:r>
              <a:rPr dirty="0"/>
              <a:t>Brödtext nivå tre</a:t>
            </a:r>
          </a:p>
          <a:p>
            <a:pPr lvl="3"/>
            <a:r>
              <a:rPr dirty="0"/>
              <a:t>Brödtext nivå fyra</a:t>
            </a:r>
          </a:p>
          <a:p>
            <a:pPr lvl="4"/>
            <a:r>
              <a:rPr dirty="0"/>
              <a:t>Brödtext nivå fem</a:t>
            </a:r>
            <a:endParaRPr lang="sv-SE" dirty="0"/>
          </a:p>
          <a:p>
            <a:pPr lvl="5"/>
            <a:r>
              <a:rPr lang="sv-SE" dirty="0"/>
              <a:t>Brödtext nivå sex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72" r:id="rId3"/>
    <p:sldLayoutId id="2147483680" r:id="rId4"/>
    <p:sldLayoutId id="2147483681" r:id="rId5"/>
    <p:sldLayoutId id="2147483675" r:id="rId6"/>
    <p:sldLayoutId id="2147483676" r:id="rId7"/>
    <p:sldLayoutId id="2147483677" r:id="rId8"/>
    <p:sldLayoutId id="2147483678" r:id="rId9"/>
    <p:sldLayoutId id="2147483684" r:id="rId10"/>
    <p:sldLayoutId id="2147483671" r:id="rId11"/>
    <p:sldLayoutId id="2147483661" r:id="rId12"/>
    <p:sldLayoutId id="2147483685" r:id="rId13"/>
    <p:sldLayoutId id="2147483683" r:id="rId14"/>
    <p:sldLayoutId id="2147483686" r:id="rId15"/>
    <p:sldLayoutId id="2147483687" r:id="rId16"/>
    <p:sldLayoutId id="2147483688" r:id="rId17"/>
    <p:sldLayoutId id="2147483666" r:id="rId18"/>
    <p:sldLayoutId id="2147483669" r:id="rId19"/>
    <p:sldLayoutId id="2147483689" r:id="rId20"/>
    <p:sldLayoutId id="2147483663" r:id="rId21"/>
    <p:sldLayoutId id="2147483682" r:id="rId22"/>
    <p:sldLayoutId id="2147483690" r:id="rId23"/>
    <p:sldLayoutId id="2147483667" r:id="rId24"/>
  </p:sldLayoutIdLst>
  <p:transition spd="med"/>
  <p:hf sldNum="0" hdr="0" ftr="0" dt="0"/>
  <p:txStyles>
    <p:titleStyle>
      <a:lvl1pPr marL="0" marR="0" indent="0" algn="l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1"/>
          </a:solidFill>
          <a:uFillTx/>
          <a:latin typeface="Times New Roman"/>
          <a:ea typeface="+mn-ea"/>
          <a:cs typeface="Times New Roman"/>
          <a:sym typeface="Helvetica Light"/>
        </a:defRPr>
      </a:lvl1pPr>
      <a:lvl2pPr marL="0" marR="0" indent="22858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52000" marR="0" indent="-252000" algn="l" defTabSz="58417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1pPr>
      <a:lvl2pPr marL="504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2pPr>
      <a:lvl3pPr marL="756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3pPr>
      <a:lvl4pPr marL="1008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4pPr>
      <a:lvl5pPr marL="1260000" marR="0" indent="-252000" algn="l" defTabSz="5841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+mn-ea"/>
          <a:cs typeface="Arial"/>
          <a:sym typeface="Helvetica Light"/>
        </a:defRPr>
      </a:lvl5pPr>
      <a:lvl6pPr marL="1512000" marR="0" indent="-252000" algn="l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.HelveticaNeueDeskInterface-Regular" charset="-120"/>
        <a:buChar char="-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charset="0"/>
          <a:ea typeface="Arial" charset="0"/>
          <a:cs typeface="Arial" charset="0"/>
          <a:sym typeface="Helvetica Light"/>
        </a:defRPr>
      </a:lvl6pPr>
      <a:lvl7pPr marL="3111341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5819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296" marR="0" indent="-444477" algn="l" defTabSz="58417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7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65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54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41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30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19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06" algn="ctr" defTabSz="584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2776" userDrawn="1">
          <p15:clr>
            <a:srgbClr val="F26B43"/>
          </p15:clr>
        </p15:guide>
        <p15:guide id="3" pos="138" userDrawn="1">
          <p15:clr>
            <a:srgbClr val="F26B43"/>
          </p15:clr>
        </p15:guide>
        <p15:guide id="4" pos="5414" userDrawn="1">
          <p15:clr>
            <a:srgbClr val="F26B43"/>
          </p15:clr>
        </p15:guide>
        <p15:guide id="5" pos="8052" userDrawn="1">
          <p15:clr>
            <a:srgbClr val="F26B43"/>
          </p15:clr>
        </p15:guide>
        <p15:guide id="6" orient="horz" pos="138" userDrawn="1">
          <p15:clr>
            <a:srgbClr val="F26B43"/>
          </p15:clr>
        </p15:guide>
        <p15:guide id="7" orient="horz" pos="6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52675" y="2423430"/>
            <a:ext cx="6806395" cy="14052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500" dirty="0"/>
              <a:t>Guide for </a:t>
            </a:r>
            <a:r>
              <a:rPr lang="sv-SE" sz="2500" dirty="0" err="1"/>
              <a:t>applicants</a:t>
            </a:r>
            <a:r>
              <a:rPr lang="sv-SE" sz="2500" dirty="0"/>
              <a:t> </a:t>
            </a:r>
            <a:r>
              <a:rPr lang="en-US" sz="2500" dirty="0"/>
              <a:t>in the call for funding for the development of innovation ideas</a:t>
            </a:r>
            <a:r>
              <a:rPr lang="sv-SE" sz="2500" dirty="0"/>
              <a:t> at the Joint </a:t>
            </a:r>
            <a:r>
              <a:rPr lang="sv-SE" sz="2500" dirty="0" err="1"/>
              <a:t>Faculties</a:t>
            </a:r>
            <a:r>
              <a:rPr lang="sv-SE" sz="2500" dirty="0"/>
              <a:t> </a:t>
            </a:r>
            <a:r>
              <a:rPr lang="sv-SE" sz="2500" dirty="0" err="1"/>
              <a:t>of</a:t>
            </a:r>
            <a:r>
              <a:rPr lang="sv-SE" sz="2500" dirty="0"/>
              <a:t> </a:t>
            </a:r>
            <a:r>
              <a:rPr lang="en-US" sz="2500" dirty="0"/>
              <a:t>Humanities and Theology </a:t>
            </a:r>
            <a:r>
              <a:rPr lang="sv-SE" sz="2500" dirty="0"/>
              <a:t>2022</a:t>
            </a:r>
            <a:br>
              <a:rPr lang="sv-SE" sz="2600" dirty="0"/>
            </a:br>
            <a:endParaRPr lang="sv-SE" sz="26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5952675" y="3933295"/>
            <a:ext cx="6562018" cy="442877"/>
          </a:xfrm>
        </p:spPr>
        <p:txBody>
          <a:bodyPr>
            <a:noAutofit/>
          </a:bodyPr>
          <a:lstStyle/>
          <a:p>
            <a:r>
              <a:rPr lang="sv-SE" sz="1600" dirty="0" err="1"/>
              <a:t>Ideas</a:t>
            </a:r>
            <a:r>
              <a:rPr lang="sv-SE" sz="1600" dirty="0"/>
              <a:t> </a:t>
            </a:r>
            <a:r>
              <a:rPr lang="sv-SE" sz="1600" dirty="0" err="1"/>
              <a:t>develop</a:t>
            </a:r>
            <a:r>
              <a:rPr lang="sv-SE" sz="1600" dirty="0"/>
              <a:t> </a:t>
            </a:r>
            <a:r>
              <a:rPr lang="sv-SE" sz="1600" dirty="0" err="1"/>
              <a:t>society</a:t>
            </a:r>
            <a:r>
              <a:rPr lang="sv-SE" sz="1600" dirty="0"/>
              <a:t> – </a:t>
            </a:r>
            <a:r>
              <a:rPr lang="sv-SE" sz="1600" dirty="0" err="1"/>
              <a:t>realize</a:t>
            </a:r>
            <a:r>
              <a:rPr lang="sv-SE" sz="1600" dirty="0"/>
              <a:t> </a:t>
            </a:r>
            <a:r>
              <a:rPr lang="sv-SE" sz="1600" dirty="0" err="1"/>
              <a:t>yours</a:t>
            </a:r>
            <a:r>
              <a:rPr lang="sv-SE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41855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0E7E8683-739D-1A4D-81ED-ABD8117B10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3123333" cy="9753600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1068939" y="996171"/>
            <a:ext cx="10866922" cy="17506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Who benefits from the solution? For whom does it create value? </a:t>
            </a:r>
            <a:endParaRPr lang="sv-SE" sz="2500" b="1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1068939" y="3997585"/>
            <a:ext cx="5599776" cy="45052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value</a:t>
            </a:r>
            <a:r>
              <a:rPr lang="sv-SE" sz="1800" dirty="0"/>
              <a:t> </a:t>
            </a:r>
            <a:r>
              <a:rPr lang="sv-SE" sz="1800" dirty="0" err="1"/>
              <a:t>does</a:t>
            </a:r>
            <a:r>
              <a:rPr lang="sv-SE" sz="1800" dirty="0"/>
              <a:t> the </a:t>
            </a:r>
            <a:r>
              <a:rPr lang="sv-SE" sz="1800" dirty="0" err="1"/>
              <a:t>idea</a:t>
            </a:r>
            <a:r>
              <a:rPr lang="sv-SE" sz="1800" dirty="0"/>
              <a:t>/solution </a:t>
            </a:r>
            <a:r>
              <a:rPr lang="sv-SE" sz="1800" dirty="0" err="1"/>
              <a:t>create</a:t>
            </a:r>
            <a:r>
              <a:rPr lang="sv-SE" sz="1800" dirty="0"/>
              <a:t>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For </a:t>
            </a:r>
            <a:r>
              <a:rPr lang="sv-SE" sz="1800" dirty="0" err="1"/>
              <a:t>whom</a:t>
            </a:r>
            <a:r>
              <a:rPr lang="sv-SE" sz="1800" dirty="0"/>
              <a:t> </a:t>
            </a:r>
            <a:r>
              <a:rPr lang="sv-SE" sz="1800" dirty="0" err="1"/>
              <a:t>does</a:t>
            </a:r>
            <a:r>
              <a:rPr lang="sv-SE" sz="1800" dirty="0"/>
              <a:t> it </a:t>
            </a:r>
            <a:r>
              <a:rPr lang="sv-SE" sz="1800" dirty="0" err="1"/>
              <a:t>provide</a:t>
            </a:r>
            <a:r>
              <a:rPr lang="sv-SE" sz="1800" dirty="0"/>
              <a:t> </a:t>
            </a:r>
            <a:r>
              <a:rPr lang="sv-SE" sz="1800" dirty="0" err="1"/>
              <a:t>value</a:t>
            </a:r>
            <a:r>
              <a:rPr lang="sv-SE" sz="1800" dirty="0"/>
              <a:t>, benefit or </a:t>
            </a:r>
            <a:r>
              <a:rPr lang="sv-SE" sz="1800" dirty="0" err="1"/>
              <a:t>joy</a:t>
            </a:r>
            <a:r>
              <a:rPr lang="sv-S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there</a:t>
            </a:r>
            <a:r>
              <a:rPr lang="sv-SE" sz="1800" dirty="0"/>
              <a:t> </a:t>
            </a:r>
            <a:r>
              <a:rPr lang="sv-SE" sz="1800" dirty="0" err="1"/>
              <a:t>others</a:t>
            </a:r>
            <a:r>
              <a:rPr lang="sv-SE" sz="1800" dirty="0"/>
              <a:t> </a:t>
            </a:r>
            <a:r>
              <a:rPr lang="sv-SE" sz="1800" dirty="0" err="1"/>
              <a:t>who</a:t>
            </a:r>
            <a:r>
              <a:rPr lang="sv-SE" sz="1800" dirty="0"/>
              <a:t> </a:t>
            </a:r>
            <a:r>
              <a:rPr lang="sv-SE" sz="1800" dirty="0" err="1"/>
              <a:t>may</a:t>
            </a:r>
            <a:r>
              <a:rPr lang="sv-SE" sz="1800" dirty="0"/>
              <a:t> benefit from </a:t>
            </a:r>
            <a:r>
              <a:rPr lang="sv-SE" sz="1800" dirty="0" err="1"/>
              <a:t>your</a:t>
            </a:r>
            <a:r>
              <a:rPr lang="sv-SE" sz="1800" dirty="0"/>
              <a:t> solution? </a:t>
            </a:r>
            <a:r>
              <a:rPr lang="sv-SE" sz="1800" dirty="0" err="1"/>
              <a:t>Sometimes</a:t>
            </a:r>
            <a:r>
              <a:rPr lang="sv-SE" sz="1800" dirty="0"/>
              <a:t> the realisation </a:t>
            </a:r>
            <a:r>
              <a:rPr lang="sv-SE" sz="1800" dirty="0" err="1"/>
              <a:t>of</a:t>
            </a:r>
            <a:r>
              <a:rPr lang="sv-SE" sz="1800" dirty="0"/>
              <a:t> an </a:t>
            </a:r>
            <a:r>
              <a:rPr lang="sv-SE" sz="1800" dirty="0" err="1"/>
              <a:t>idea</a:t>
            </a:r>
            <a:r>
              <a:rPr lang="sv-SE" sz="1800" dirty="0"/>
              <a:t> </a:t>
            </a:r>
            <a:r>
              <a:rPr lang="sv-SE" sz="1800" dirty="0" err="1"/>
              <a:t>creates</a:t>
            </a:r>
            <a:r>
              <a:rPr lang="sv-SE" sz="1800" dirty="0"/>
              <a:t> </a:t>
            </a:r>
            <a:r>
              <a:rPr lang="sv-SE" sz="1800" dirty="0" err="1"/>
              <a:t>value</a:t>
            </a:r>
            <a:r>
              <a:rPr lang="sv-SE" sz="1800" dirty="0"/>
              <a:t> for </a:t>
            </a:r>
            <a:r>
              <a:rPr lang="sv-SE" sz="1800" dirty="0" err="1"/>
              <a:t>more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</a:t>
            </a:r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type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actor</a:t>
            </a:r>
            <a:r>
              <a:rPr lang="sv-SE" sz="1800" dirty="0"/>
              <a:t>. For </a:t>
            </a:r>
            <a:r>
              <a:rPr lang="sv-SE" sz="1800" dirty="0" err="1"/>
              <a:t>example</a:t>
            </a:r>
            <a:r>
              <a:rPr lang="sv-SE" sz="1800" dirty="0"/>
              <a:t>, an </a:t>
            </a:r>
            <a:r>
              <a:rPr lang="sv-SE" sz="1800" dirty="0" err="1"/>
              <a:t>individual</a:t>
            </a:r>
            <a:r>
              <a:rPr lang="sv-SE" sz="1800" dirty="0"/>
              <a:t>, </a:t>
            </a:r>
            <a:r>
              <a:rPr lang="sv-SE" sz="1800" dirty="0" err="1"/>
              <a:t>group</a:t>
            </a:r>
            <a:r>
              <a:rPr lang="sv-SE" sz="1800" dirty="0"/>
              <a:t>, </a:t>
            </a:r>
            <a:r>
              <a:rPr lang="sv-SE" sz="1800" dirty="0" err="1"/>
              <a:t>company</a:t>
            </a:r>
            <a:r>
              <a:rPr lang="sv-SE" sz="1800" dirty="0"/>
              <a:t> and </a:t>
            </a:r>
            <a:r>
              <a:rPr lang="sv-SE" sz="1800" dirty="0" err="1"/>
              <a:t>society</a:t>
            </a:r>
            <a:r>
              <a:rPr lang="sv-SE" sz="1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659299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EFD00A9D-C79D-2A4D-B2D6-62A22BBEF8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51663"/>
            <a:ext cx="13004800" cy="10464799"/>
          </a:xfrm>
        </p:spPr>
      </p:pic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922010" y="273496"/>
            <a:ext cx="10866922" cy="21508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What are your thoughts on how the innovation should be </a:t>
            </a:r>
            <a:r>
              <a:rPr lang="en-US" sz="2500" b="1" dirty="0" err="1"/>
              <a:t>utilised</a:t>
            </a:r>
            <a:r>
              <a:rPr lang="en-US" sz="2500" b="1" dirty="0"/>
              <a:t>? What is the potential of the idea? </a:t>
            </a:r>
            <a:endParaRPr lang="sv-SE" sz="2500" b="1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902624" y="3916975"/>
            <a:ext cx="5599776" cy="36742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 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How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 </a:t>
            </a:r>
            <a:r>
              <a:rPr lang="sv-SE" sz="1800" dirty="0" err="1"/>
              <a:t>become</a:t>
            </a:r>
            <a:r>
              <a:rPr lang="sv-SE" sz="1800" dirty="0"/>
              <a:t> </a:t>
            </a:r>
            <a:r>
              <a:rPr lang="sv-SE" sz="1800" dirty="0" err="1"/>
              <a:t>more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a </a:t>
            </a:r>
            <a:r>
              <a:rPr lang="sv-SE" sz="1800" dirty="0" err="1"/>
              <a:t>project</a:t>
            </a:r>
            <a:r>
              <a:rPr lang="sv-SE" sz="1800" dirty="0"/>
              <a:t> and live on </a:t>
            </a:r>
            <a:r>
              <a:rPr lang="sv-SE" sz="1800" dirty="0" err="1"/>
              <a:t>after</a:t>
            </a:r>
            <a:r>
              <a:rPr lang="sv-SE" sz="1800" dirty="0"/>
              <a:t> </a:t>
            </a:r>
            <a:r>
              <a:rPr lang="sv-SE" sz="1800" dirty="0" err="1"/>
              <a:t>this</a:t>
            </a:r>
            <a:r>
              <a:rPr lang="sv-SE" sz="1800" dirty="0"/>
              <a:t> </a:t>
            </a:r>
            <a:r>
              <a:rPr lang="sv-SE" sz="1800" dirty="0" err="1"/>
              <a:t>seed</a:t>
            </a:r>
            <a:r>
              <a:rPr lang="sv-SE" sz="1800" dirty="0"/>
              <a:t> </a:t>
            </a:r>
            <a:r>
              <a:rPr lang="sv-SE" sz="1800" dirty="0" err="1"/>
              <a:t>funding</a:t>
            </a:r>
            <a:r>
              <a:rPr lang="sv-SE" sz="1800" dirty="0"/>
              <a:t>? </a:t>
            </a:r>
            <a:r>
              <a:rPr lang="sv-SE" sz="1800" dirty="0" err="1"/>
              <a:t>What</a:t>
            </a:r>
            <a:r>
              <a:rPr lang="sv-SE" sz="1800" dirty="0"/>
              <a:t> do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think</a:t>
            </a:r>
            <a:r>
              <a:rPr lang="sv-SE" sz="1800" dirty="0"/>
              <a:t> </a:t>
            </a:r>
            <a:r>
              <a:rPr lang="sv-SE" sz="1800" dirty="0" err="1"/>
              <a:t>would</a:t>
            </a:r>
            <a:r>
              <a:rPr lang="sv-SE" sz="1800" dirty="0"/>
              <a:t> </a:t>
            </a:r>
            <a:r>
              <a:rPr lang="sv-SE" sz="1800" dirty="0" err="1"/>
              <a:t>need</a:t>
            </a:r>
            <a:r>
              <a:rPr lang="sv-SE" sz="1800" dirty="0"/>
              <a:t> to </a:t>
            </a:r>
            <a:r>
              <a:rPr lang="sv-SE" sz="1800" dirty="0" err="1"/>
              <a:t>happen</a:t>
            </a:r>
            <a:r>
              <a:rPr lang="sv-SE" sz="18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thoughts</a:t>
            </a:r>
            <a:r>
              <a:rPr lang="sv-SE" sz="1800" dirty="0"/>
              <a:t> on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needed</a:t>
            </a:r>
            <a:r>
              <a:rPr lang="sv-SE" sz="1800" dirty="0"/>
              <a:t> in the </a:t>
            </a:r>
            <a:r>
              <a:rPr lang="sv-SE" sz="1800" dirty="0" err="1"/>
              <a:t>next</a:t>
            </a:r>
            <a:r>
              <a:rPr lang="sv-SE" sz="1800" dirty="0"/>
              <a:t> step for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 to be </a:t>
            </a:r>
            <a:r>
              <a:rPr lang="sv-SE" sz="1800" dirty="0" err="1"/>
              <a:t>realised</a:t>
            </a:r>
            <a:r>
              <a:rPr lang="sv-SE" sz="1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884602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E341C42-AB4B-C442-8CDF-0B9222E0EC83}"/>
              </a:ext>
            </a:extLst>
          </p:cNvPr>
          <p:cNvSpPr txBox="1">
            <a:spLocks/>
          </p:cNvSpPr>
          <p:nvPr/>
        </p:nvSpPr>
        <p:spPr>
          <a:xfrm>
            <a:off x="8686800" y="6232800"/>
            <a:ext cx="4318000" cy="233546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v-SE" dirty="0"/>
              <a:t>Vad är EIT</a:t>
            </a:r>
          </a:p>
          <a:p>
            <a:r>
              <a:rPr lang="sv-SE" dirty="0"/>
              <a:t>Hur fungerar EIT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4281EDDF-86B8-F642-8221-FFDD8C7B90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8533" y="0"/>
            <a:ext cx="13258799" cy="9753599"/>
          </a:xfr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1150930" y="813823"/>
            <a:ext cx="10866922" cy="21508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Have you already started to develop the idea? If so, what has been done?</a:t>
            </a:r>
            <a:endParaRPr lang="sv-SE" sz="2500" b="1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1150930" y="3778447"/>
            <a:ext cx="5599776" cy="31202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Describe</a:t>
            </a:r>
            <a:r>
              <a:rPr lang="sv-SE" sz="1800" dirty="0"/>
              <a:t>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already</a:t>
            </a:r>
            <a:r>
              <a:rPr lang="sv-SE" sz="1800" dirty="0"/>
              <a:t> </a:t>
            </a:r>
            <a:r>
              <a:rPr lang="sv-SE" sz="1800" dirty="0" err="1"/>
              <a:t>done</a:t>
            </a:r>
            <a:r>
              <a:rPr lang="sv-SE" sz="1800" dirty="0"/>
              <a:t> to </a:t>
            </a:r>
            <a:r>
              <a:rPr lang="sv-SE" sz="1800" dirty="0" err="1"/>
              <a:t>develop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, </a:t>
            </a:r>
            <a:r>
              <a:rPr lang="sv-SE" sz="1800" dirty="0" err="1"/>
              <a:t>such</a:t>
            </a:r>
            <a:r>
              <a:rPr lang="sv-SE" sz="1800" dirty="0"/>
              <a:t> as </a:t>
            </a:r>
            <a:r>
              <a:rPr lang="sv-SE" sz="1800" dirty="0" err="1"/>
              <a:t>networking</a:t>
            </a:r>
            <a:r>
              <a:rPr lang="sv-SE" sz="1800" dirty="0"/>
              <a:t> or </a:t>
            </a:r>
            <a:r>
              <a:rPr lang="sv-SE" sz="1800" dirty="0" err="1"/>
              <a:t>other</a:t>
            </a:r>
            <a:r>
              <a:rPr lang="sv-SE" sz="1800" dirty="0"/>
              <a:t> </a:t>
            </a:r>
            <a:r>
              <a:rPr lang="sv-SE" sz="1800" dirty="0" err="1"/>
              <a:t>activities</a:t>
            </a:r>
            <a:r>
              <a:rPr lang="sv-SE" sz="1800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How</a:t>
            </a:r>
            <a:r>
              <a:rPr lang="sv-SE" sz="1800" dirty="0"/>
              <a:t> has </a:t>
            </a:r>
            <a:r>
              <a:rPr lang="sv-SE" sz="1800" dirty="0" err="1"/>
              <a:t>this</a:t>
            </a:r>
            <a:r>
              <a:rPr lang="sv-SE" sz="1800" dirty="0"/>
              <a:t> taken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 </a:t>
            </a:r>
            <a:r>
              <a:rPr lang="sv-SE" sz="1800" dirty="0" err="1"/>
              <a:t>foward</a:t>
            </a:r>
            <a:r>
              <a:rPr lang="sv-SE" sz="1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763008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B632990A-FD6E-1947-BA54-87199C9AA69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4800" cy="9753600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755695" y="846710"/>
            <a:ext cx="10866922" cy="25355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How much funding are you applying for and how will the funding be used? </a:t>
            </a:r>
            <a:endParaRPr lang="sv-SE" sz="25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During what period will you carry out the project? </a:t>
            </a:r>
            <a:endParaRPr lang="sv-SE" sz="2500" b="1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755695" y="4869267"/>
            <a:ext cx="5599776" cy="33972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Insert</a:t>
            </a:r>
            <a:r>
              <a:rPr lang="sv-SE" sz="1800" dirty="0"/>
              <a:t> a simple budget. </a:t>
            </a:r>
            <a:r>
              <a:rPr lang="sv-SE" sz="1800" dirty="0" err="1"/>
              <a:t>Describe</a:t>
            </a:r>
            <a:r>
              <a:rPr lang="sv-SE" sz="1800" dirty="0"/>
              <a:t> the </a:t>
            </a:r>
            <a:r>
              <a:rPr lang="sv-SE" sz="1800" dirty="0" err="1"/>
              <a:t>types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costs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anticipate</a:t>
            </a:r>
            <a:r>
              <a:rPr lang="sv-SE" sz="1800" dirty="0"/>
              <a:t> in the </a:t>
            </a:r>
            <a:r>
              <a:rPr lang="sv-SE" sz="1800" dirty="0" err="1"/>
              <a:t>project</a:t>
            </a:r>
            <a:r>
              <a:rPr lang="sv-SE" sz="1800" dirty="0"/>
              <a:t> and </a:t>
            </a:r>
            <a:r>
              <a:rPr lang="sv-SE" sz="1800" dirty="0" err="1"/>
              <a:t>specify</a:t>
            </a:r>
            <a:r>
              <a:rPr lang="sv-SE" sz="1800" dirty="0"/>
              <a:t> </a:t>
            </a:r>
            <a:r>
              <a:rPr lang="sv-SE" sz="1800" dirty="0" err="1"/>
              <a:t>which</a:t>
            </a:r>
            <a:r>
              <a:rPr lang="sv-SE" sz="1800" dirty="0"/>
              <a:t> </a:t>
            </a:r>
            <a:r>
              <a:rPr lang="sv-SE" sz="1800" dirty="0" err="1"/>
              <a:t>costs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apply</a:t>
            </a:r>
            <a:r>
              <a:rPr lang="sv-SE" sz="1800" dirty="0"/>
              <a:t> for.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project should start </a:t>
            </a:r>
            <a:r>
              <a:rPr lang="en-US" sz="1800"/>
              <a:t>during 2022 </a:t>
            </a:r>
            <a:r>
              <a:rPr lang="en-US" sz="1800" dirty="0"/>
              <a:t>and be completed and reported latest 30 </a:t>
            </a:r>
            <a:r>
              <a:rPr lang="en-US" sz="1800"/>
              <a:t>June 2023. 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9874546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DBFD81D-23E9-814F-BC38-C327464BFB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708" y="2575369"/>
            <a:ext cx="2635777" cy="32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945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00000" y="899891"/>
            <a:ext cx="9360000" cy="2286000"/>
          </a:xfrm>
        </p:spPr>
        <p:txBody>
          <a:bodyPr/>
          <a:lstStyle/>
          <a:p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following</a:t>
            </a:r>
            <a:r>
              <a:rPr lang="sv-SE" dirty="0"/>
              <a:t> information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v-SE" dirty="0" err="1"/>
              <a:t>Name</a:t>
            </a:r>
            <a:endParaRPr lang="sv-SE" dirty="0"/>
          </a:p>
          <a:p>
            <a:r>
              <a:rPr lang="sv-SE" dirty="0"/>
              <a:t>Email </a:t>
            </a:r>
            <a:r>
              <a:rPr lang="sv-SE" dirty="0" err="1"/>
              <a:t>address</a:t>
            </a:r>
            <a:endParaRPr lang="sv-SE" dirty="0"/>
          </a:p>
          <a:p>
            <a:r>
              <a:rPr lang="sv-SE" dirty="0" err="1"/>
              <a:t>Department</a:t>
            </a:r>
            <a:endParaRPr lang="sv-SE" dirty="0"/>
          </a:p>
          <a:p>
            <a:r>
              <a:rPr lang="sv-SE" dirty="0" err="1"/>
              <a:t>Employment</a:t>
            </a:r>
            <a:r>
              <a:rPr lang="sv-SE" dirty="0"/>
              <a:t> status and period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employment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Attach</a:t>
            </a:r>
            <a:r>
              <a:rPr lang="sv-SE" dirty="0"/>
              <a:t> a </a:t>
            </a:r>
            <a:r>
              <a:rPr lang="sv-SE" dirty="0" err="1"/>
              <a:t>confirmation</a:t>
            </a:r>
            <a:r>
              <a:rPr lang="sv-SE" dirty="0"/>
              <a:t> letter </a:t>
            </a:r>
            <a:r>
              <a:rPr lang="sv-SE" dirty="0" err="1"/>
              <a:t>declaring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en-US" dirty="0"/>
              <a:t>application is submitted in consultation with your line manager or supervisor.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59604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A32D43B5-7D10-1E47-A849-F5CDD91AE0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5504"/>
            <a:ext cx="13004800" cy="10143067"/>
          </a:xfrm>
        </p:spPr>
      </p:pic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650" y="2950801"/>
            <a:ext cx="5119408" cy="5336288"/>
          </a:xfrm>
          <a:ln w="12700">
            <a:solidFill>
              <a:schemeClr val="tx1"/>
            </a:solidFill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1800" b="1" dirty="0"/>
              <a:t>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Start by </a:t>
            </a:r>
            <a:r>
              <a:rPr lang="sv-SE" sz="1800" dirty="0" err="1"/>
              <a:t>providing</a:t>
            </a:r>
            <a:r>
              <a:rPr lang="sv-SE" sz="1800" dirty="0"/>
              <a:t> a </a:t>
            </a:r>
            <a:r>
              <a:rPr lang="sv-SE" sz="1800" dirty="0" err="1"/>
              <a:t>summary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project</a:t>
            </a:r>
            <a:r>
              <a:rPr lang="sv-SE" sz="1800" dirty="0"/>
              <a:t> in </a:t>
            </a:r>
            <a:r>
              <a:rPr lang="sv-SE" sz="1800" dirty="0" err="1"/>
              <a:t>three</a:t>
            </a:r>
            <a:r>
              <a:rPr lang="sv-SE" sz="1800" dirty="0"/>
              <a:t> to </a:t>
            </a:r>
            <a:r>
              <a:rPr lang="sv-SE" sz="1800" dirty="0" err="1"/>
              <a:t>five</a:t>
            </a:r>
            <a:r>
              <a:rPr lang="sv-SE" sz="1800" dirty="0"/>
              <a:t> </a:t>
            </a:r>
            <a:r>
              <a:rPr lang="sv-SE" sz="1800" dirty="0" err="1"/>
              <a:t>sentences</a:t>
            </a:r>
            <a:r>
              <a:rPr lang="sv-SE" sz="1800" dirty="0"/>
              <a:t>. </a:t>
            </a:r>
          </a:p>
          <a:p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Focus on the area </a:t>
            </a:r>
            <a:r>
              <a:rPr lang="sv-SE" sz="1800" dirty="0" err="1"/>
              <a:t>where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project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</a:t>
            </a:r>
            <a:r>
              <a:rPr lang="sv-SE" sz="1800" dirty="0" err="1"/>
              <a:t>contribute</a:t>
            </a:r>
            <a:r>
              <a:rPr lang="sv-SE" sz="1800" dirty="0"/>
              <a:t> to a 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Describe</a:t>
            </a:r>
            <a:r>
              <a:rPr lang="sv-SE" sz="1800" dirty="0"/>
              <a:t> the potential and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 </a:t>
            </a:r>
            <a:r>
              <a:rPr lang="sv-SE" sz="1800" dirty="0" err="1"/>
              <a:t>can</a:t>
            </a:r>
            <a:r>
              <a:rPr lang="sv-SE" sz="1800" dirty="0"/>
              <a:t> </a:t>
            </a:r>
            <a:r>
              <a:rPr lang="sv-SE" sz="1800" dirty="0" err="1"/>
              <a:t>achieve</a:t>
            </a:r>
            <a:r>
              <a:rPr lang="sv-SE" sz="1800" dirty="0"/>
              <a:t>.</a:t>
            </a:r>
          </a:p>
          <a:p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Feel</a:t>
            </a:r>
            <a:r>
              <a:rPr lang="sv-SE" sz="1800" dirty="0"/>
              <a:t> </a:t>
            </a:r>
            <a:r>
              <a:rPr lang="sv-SE" sz="1800" dirty="0" err="1"/>
              <a:t>free</a:t>
            </a:r>
            <a:r>
              <a:rPr lang="sv-SE" sz="1800" dirty="0"/>
              <a:t> to </a:t>
            </a:r>
            <a:r>
              <a:rPr lang="sv-SE" sz="1800" dirty="0" err="1"/>
              <a:t>reason</a:t>
            </a:r>
            <a:r>
              <a:rPr lang="sv-SE" sz="1800" dirty="0"/>
              <a:t> </a:t>
            </a:r>
            <a:r>
              <a:rPr lang="sv-SE" sz="1800" dirty="0" err="1"/>
              <a:t>about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 in relation to the Agenda 2030. Is it relevant, </a:t>
            </a:r>
            <a:r>
              <a:rPr lang="sv-SE" sz="1800" dirty="0" err="1"/>
              <a:t>can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identify</a:t>
            </a:r>
            <a:r>
              <a:rPr lang="sv-SE" sz="1800" dirty="0"/>
              <a:t> </a:t>
            </a:r>
            <a:r>
              <a:rPr lang="sv-SE" sz="1800" dirty="0" err="1"/>
              <a:t>challenges</a:t>
            </a:r>
            <a:r>
              <a:rPr lang="sv-SE" sz="1800" dirty="0"/>
              <a:t> or solutions? 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933650" y="-217281"/>
            <a:ext cx="10866922" cy="35050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What is the challenge or problem that underlies your idea of ​​a solution? </a:t>
            </a:r>
          </a:p>
          <a:p>
            <a:pPr lvl="0" defTabSz="450850">
              <a:tabLst>
                <a:tab pos="720725" algn="l"/>
              </a:tabLst>
            </a:pPr>
            <a:r>
              <a:rPr lang="en-US" sz="2200" dirty="0"/>
              <a:t>		- What possibilities and potential do you see with your idea?</a:t>
            </a:r>
          </a:p>
          <a:p>
            <a:pPr lvl="0" defTabSz="450850">
              <a:tabLst>
                <a:tab pos="720725" algn="l"/>
              </a:tabLst>
            </a:pPr>
            <a:r>
              <a:rPr lang="en-US" sz="2200" dirty="0"/>
              <a:t>		- What need do you solve or satisfy? </a:t>
            </a:r>
          </a:p>
          <a:p>
            <a:pPr lvl="0" defTabSz="450850">
              <a:tabLst>
                <a:tab pos="720725" algn="l"/>
              </a:tabLst>
            </a:pPr>
            <a:r>
              <a:rPr lang="en-US" sz="2200" dirty="0"/>
              <a:t>		- Does it solve any challenges?</a:t>
            </a:r>
          </a:p>
          <a:p>
            <a:pPr marL="900113" lvl="0" indent="-900113" defTabSz="450850">
              <a:tabLst>
                <a:tab pos="720725" algn="l"/>
              </a:tabLst>
            </a:pPr>
            <a:r>
              <a:rPr lang="en-US" sz="2200" dirty="0"/>
              <a:t>		- Ideas related to the Agenda 2030 are encouraged but it is not a	requirement.  </a:t>
            </a:r>
          </a:p>
        </p:txBody>
      </p:sp>
    </p:spTree>
    <p:extLst>
      <p:ext uri="{BB962C8B-B14F-4D97-AF65-F5344CB8AC3E}">
        <p14:creationId xmlns:p14="http://schemas.microsoft.com/office/powerpoint/2010/main" val="25120452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9D2A27A-1095-5E49-A011-878336E1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00" y="1456267"/>
            <a:ext cx="7348267" cy="1202265"/>
          </a:xfrm>
        </p:spPr>
        <p:txBody>
          <a:bodyPr/>
          <a:lstStyle/>
          <a:p>
            <a:pPr algn="l"/>
            <a:r>
              <a:rPr lang="sv-SE" sz="4800" dirty="0"/>
              <a:t>Vad är en kick?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01A941F-623D-7F4E-8C01-1C2B9C9E31E9}"/>
              </a:ext>
            </a:extLst>
          </p:cNvPr>
          <p:cNvSpPr txBox="1">
            <a:spLocks/>
          </p:cNvSpPr>
          <p:nvPr/>
        </p:nvSpPr>
        <p:spPr>
          <a:xfrm>
            <a:off x="219074" y="1206520"/>
            <a:ext cx="5504393" cy="1862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v-SE" dirty="0" err="1"/>
              <a:t>Horizon</a:t>
            </a:r>
            <a:r>
              <a:rPr lang="sv-SE" dirty="0"/>
              <a:t> – </a:t>
            </a:r>
            <a:r>
              <a:rPr lang="sv-SE" dirty="0" err="1"/>
              <a:t>Europe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995625" y="6146532"/>
            <a:ext cx="11013495" cy="21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defTabSz="591378">
              <a:spcAft>
                <a:spcPts val="640"/>
              </a:spcAft>
              <a:buClr>
                <a:srgbClr val="000000"/>
              </a:buClr>
              <a:buSzTx/>
              <a:defRPr/>
            </a:pPr>
            <a:r>
              <a:rPr lang="sv-SE" sz="1400" kern="1200" noProof="1"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endParaRPr lang="sv-SE" dirty="0"/>
          </a:p>
        </p:txBody>
      </p:sp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DB672E8C-6660-684D-9F99-9EF68B44E7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3004800" cy="9753600"/>
          </a:xfr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922010" y="673606"/>
            <a:ext cx="10866922" cy="17506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r>
              <a:rPr lang="sv-SE" sz="2400" dirty="0"/>
              <a:t>Har du redan kommit igång med ett utvecklingsarbete? Vad är i så fall gjort?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1412987" y="5773338"/>
            <a:ext cx="5599776" cy="20123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Tips och förslag:</a:t>
            </a:r>
            <a:endParaRPr lang="sv-SE" sz="1800" dirty="0"/>
          </a:p>
          <a:p>
            <a:r>
              <a:rPr lang="sv-SE" sz="1800" dirty="0"/>
              <a:t>XXXXXX</a:t>
            </a:r>
          </a:p>
        </p:txBody>
      </p:sp>
      <p:pic>
        <p:nvPicPr>
          <p:cNvPr id="10" name="Platshållare för bild 8">
            <a:extLst>
              <a:ext uri="{FF2B5EF4-FFF2-40B4-BE49-F238E27FC236}">
                <a16:creationId xmlns:a16="http://schemas.microsoft.com/office/drawing/2014/main" id="{4E4FE541-C6C7-BF4B-8E8A-99D2316706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5467" y="-253999"/>
            <a:ext cx="13275734" cy="10553218"/>
          </a:xfrm>
          <a:prstGeom prst="rect">
            <a:avLst/>
          </a:prstGeom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922010" y="538711"/>
            <a:ext cx="10866922" cy="17506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What would you like to achieve in the project?</a:t>
            </a:r>
            <a:endParaRPr lang="sv-SE" sz="2500" b="1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926176" y="3441193"/>
            <a:ext cx="5599776" cy="49669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 </a:t>
            </a:r>
          </a:p>
          <a:p>
            <a:pPr>
              <a:spcAft>
                <a:spcPts val="600"/>
              </a:spcAft>
            </a:pPr>
            <a:r>
              <a:rPr lang="sv-SE" sz="1800" dirty="0" err="1"/>
              <a:t>Describe</a:t>
            </a:r>
            <a:r>
              <a:rPr lang="sv-SE" sz="1800" dirty="0"/>
              <a:t>: </a:t>
            </a:r>
          </a:p>
          <a:p>
            <a:pPr>
              <a:spcAft>
                <a:spcPts val="600"/>
              </a:spcAft>
            </a:pPr>
            <a:endParaRPr lang="sv-SE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 err="1"/>
              <a:t>After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completed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development</a:t>
            </a:r>
            <a:r>
              <a:rPr lang="sv-SE" sz="1800" dirty="0"/>
              <a:t> </a:t>
            </a:r>
            <a:r>
              <a:rPr lang="sv-SE" sz="1800" dirty="0" err="1"/>
              <a:t>work</a:t>
            </a:r>
            <a:r>
              <a:rPr lang="sv-SE" sz="1800" dirty="0"/>
              <a:t>, </a:t>
            </a:r>
            <a:r>
              <a:rPr lang="sv-SE" sz="1800" dirty="0" err="1"/>
              <a:t>what</a:t>
            </a:r>
            <a:r>
              <a:rPr lang="sv-SE" sz="1800" dirty="0"/>
              <a:t> has </a:t>
            </a:r>
            <a:r>
              <a:rPr lang="sv-SE" sz="1800" dirty="0" err="1"/>
              <a:t>happened</a:t>
            </a:r>
            <a:r>
              <a:rPr lang="sv-SE" sz="1800" dirty="0"/>
              <a:t>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In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way</a:t>
            </a:r>
            <a:r>
              <a:rPr lang="sv-SE" sz="1800" dirty="0"/>
              <a:t> </a:t>
            </a:r>
            <a:r>
              <a:rPr lang="sv-SE" sz="1800" dirty="0" err="1"/>
              <a:t>will</a:t>
            </a:r>
            <a:r>
              <a:rPr lang="sv-SE" sz="1800" dirty="0"/>
              <a:t> the </a:t>
            </a:r>
            <a:r>
              <a:rPr lang="sv-SE" sz="1800" dirty="0" err="1"/>
              <a:t>funding</a:t>
            </a:r>
            <a:r>
              <a:rPr lang="sv-SE" sz="1800" dirty="0"/>
              <a:t> </a:t>
            </a:r>
            <a:r>
              <a:rPr lang="sv-SE" sz="1800" dirty="0" err="1"/>
              <a:t>help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? </a:t>
            </a:r>
          </a:p>
          <a:p>
            <a:pPr>
              <a:spcAft>
                <a:spcPts val="600"/>
              </a:spcAft>
            </a:pPr>
            <a:endParaRPr lang="sv-SE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How can you take a step further, thanks to this support? Have you approached an opportunity or solution to the challenge?</a:t>
            </a: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355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E341C42-AB4B-C442-8CDF-0B9222E0EC83}"/>
              </a:ext>
            </a:extLst>
          </p:cNvPr>
          <p:cNvSpPr txBox="1">
            <a:spLocks/>
          </p:cNvSpPr>
          <p:nvPr/>
        </p:nvSpPr>
        <p:spPr>
          <a:xfrm>
            <a:off x="8686800" y="6232800"/>
            <a:ext cx="4318000" cy="233546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v-SE" dirty="0"/>
              <a:t>Vad är EIT</a:t>
            </a:r>
          </a:p>
          <a:p>
            <a:r>
              <a:rPr lang="sv-SE" dirty="0"/>
              <a:t>Hur fungerar EIT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4281EDDF-86B8-F642-8221-FFDD8C7B90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8533" y="0"/>
            <a:ext cx="13258799" cy="9753599"/>
          </a:xfr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922010" y="673606"/>
            <a:ext cx="10866922" cy="17506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How is your idea connected to your research field? </a:t>
            </a:r>
            <a:endParaRPr lang="sv-SE" sz="2500" b="1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922010" y="3814038"/>
            <a:ext cx="5599776" cy="5059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800" dirty="0"/>
              <a:t>The </a:t>
            </a:r>
            <a:r>
              <a:rPr lang="sv-SE" sz="1800" dirty="0" err="1"/>
              <a:t>purpose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the support is to </a:t>
            </a:r>
            <a:r>
              <a:rPr lang="en-US" sz="1800" dirty="0"/>
              <a:t>to stimulate the development of ideas that </a:t>
            </a:r>
            <a:r>
              <a:rPr lang="en-US" sz="1800" dirty="0" err="1"/>
              <a:t>utilise</a:t>
            </a:r>
            <a:r>
              <a:rPr lang="en-US" sz="1800" dirty="0"/>
              <a:t> findings related to the faculty's various research fields. </a:t>
            </a:r>
            <a:br>
              <a:rPr lang="sv-SE" sz="1800" dirty="0"/>
            </a:b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is your idea connected to your research and/or your research field in a broader sense? </a:t>
            </a:r>
            <a:endParaRPr lang="sv-SE" sz="1800" dirty="0"/>
          </a:p>
          <a:p>
            <a:pPr lvl="0"/>
            <a:endParaRPr lang="sv-S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would</a:t>
            </a:r>
            <a:r>
              <a:rPr lang="sv-SE" sz="1800" dirty="0"/>
              <a:t> it </a:t>
            </a:r>
            <a:r>
              <a:rPr lang="sv-SE" sz="1800" dirty="0" err="1"/>
              <a:t>mean</a:t>
            </a:r>
            <a:r>
              <a:rPr lang="sv-SE" sz="1800" dirty="0"/>
              <a:t> for </a:t>
            </a:r>
            <a:r>
              <a:rPr lang="sv-SE" sz="1800" dirty="0" err="1"/>
              <a:t>you</a:t>
            </a:r>
            <a:r>
              <a:rPr lang="sv-SE" sz="1800" dirty="0"/>
              <a:t> and </a:t>
            </a:r>
            <a:r>
              <a:rPr lang="sv-SE" sz="1800" dirty="0" err="1"/>
              <a:t>your</a:t>
            </a:r>
            <a:r>
              <a:rPr lang="sv-SE" sz="1800" dirty="0"/>
              <a:t> research </a:t>
            </a:r>
            <a:r>
              <a:rPr lang="sv-SE" sz="1800" dirty="0" err="1"/>
              <a:t>if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had</a:t>
            </a:r>
            <a:r>
              <a:rPr lang="sv-SE" sz="1800" dirty="0"/>
              <a:t> the </a:t>
            </a:r>
            <a:r>
              <a:rPr lang="sv-SE" sz="1800" dirty="0" err="1"/>
              <a:t>opportunity</a:t>
            </a:r>
            <a:r>
              <a:rPr lang="sv-SE" sz="1800" dirty="0"/>
              <a:t> to </a:t>
            </a:r>
            <a:r>
              <a:rPr lang="sv-SE" sz="1800" dirty="0" err="1"/>
              <a:t>develop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200878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768C9A4B-35FB-814F-A86E-AE6B00EFA3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140267" cy="9753600"/>
          </a:xfrm>
        </p:spPr>
      </p:pic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6468177" y="4055015"/>
            <a:ext cx="5599776" cy="5059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800" dirty="0"/>
              <a:t>Most solutions </a:t>
            </a:r>
            <a:r>
              <a:rPr lang="sv-SE" sz="1800" dirty="0" err="1"/>
              <a:t>need</a:t>
            </a:r>
            <a:r>
              <a:rPr lang="sv-SE" sz="1800" dirty="0"/>
              <a:t> </a:t>
            </a:r>
            <a:r>
              <a:rPr lang="sv-SE" sz="1800" dirty="0" err="1"/>
              <a:t>involvement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several</a:t>
            </a:r>
            <a:r>
              <a:rPr lang="sv-SE" sz="1800" dirty="0"/>
              <a:t> </a:t>
            </a:r>
            <a:r>
              <a:rPr lang="sv-SE" sz="1800" dirty="0" err="1"/>
              <a:t>actors</a:t>
            </a:r>
            <a:r>
              <a:rPr lang="sv-SE" sz="1800" dirty="0"/>
              <a:t>/partners to be </a:t>
            </a:r>
            <a:r>
              <a:rPr lang="sv-SE" sz="1800" dirty="0" err="1"/>
              <a:t>developed</a:t>
            </a:r>
            <a:r>
              <a:rPr lang="sv-SE" sz="1800" dirty="0"/>
              <a:t>. </a:t>
            </a:r>
            <a:r>
              <a:rPr lang="sv-SE" sz="1800" dirty="0" err="1"/>
              <a:t>Describe</a:t>
            </a:r>
            <a:r>
              <a:rPr lang="sv-SE" sz="1800" dirty="0"/>
              <a:t> the different parts and </a:t>
            </a:r>
            <a:r>
              <a:rPr lang="sv-SE" sz="1800" dirty="0" err="1"/>
              <a:t>components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. </a:t>
            </a:r>
            <a:r>
              <a:rPr lang="sv-SE" sz="1800" dirty="0" err="1"/>
              <a:t>What</a:t>
            </a:r>
            <a:r>
              <a:rPr lang="sv-SE" sz="1800" dirty="0"/>
              <a:t> different </a:t>
            </a:r>
            <a:r>
              <a:rPr lang="sv-SE" sz="1800" dirty="0" err="1"/>
              <a:t>roles</a:t>
            </a:r>
            <a:r>
              <a:rPr lang="sv-SE" sz="1800" dirty="0"/>
              <a:t> and </a:t>
            </a:r>
            <a:r>
              <a:rPr lang="sv-SE" sz="1800" dirty="0" err="1"/>
              <a:t>networks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needed</a:t>
            </a:r>
            <a:r>
              <a:rPr lang="sv-SE" sz="1800" dirty="0"/>
              <a:t>?</a:t>
            </a:r>
          </a:p>
          <a:p>
            <a:pPr lvl="0"/>
            <a:endParaRPr lang="sv-S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actors</a:t>
            </a:r>
            <a:r>
              <a:rPr lang="sv-SE" sz="1800" dirty="0"/>
              <a:t>, organisations, </a:t>
            </a:r>
            <a:r>
              <a:rPr lang="sv-SE" sz="1800" dirty="0" err="1"/>
              <a:t>companies</a:t>
            </a:r>
            <a:r>
              <a:rPr lang="sv-SE" sz="1800" dirty="0"/>
              <a:t>, </a:t>
            </a:r>
            <a:r>
              <a:rPr lang="sv-SE" sz="1800" dirty="0" err="1"/>
              <a:t>networks</a:t>
            </a:r>
            <a:r>
              <a:rPr lang="sv-SE" sz="1800" dirty="0"/>
              <a:t> </a:t>
            </a:r>
            <a:r>
              <a:rPr lang="sv-SE" sz="1800" dirty="0" err="1"/>
              <a:t>could</a:t>
            </a:r>
            <a:r>
              <a:rPr lang="sv-SE" sz="1800" dirty="0"/>
              <a:t> </a:t>
            </a:r>
            <a:r>
              <a:rPr lang="sv-SE" sz="1800" dirty="0" err="1"/>
              <a:t>provide</a:t>
            </a:r>
            <a:r>
              <a:rPr lang="sv-SE" sz="1800" dirty="0"/>
              <a:t> input in the </a:t>
            </a:r>
            <a:r>
              <a:rPr lang="sv-SE" sz="1800" dirty="0" err="1"/>
              <a:t>development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How</a:t>
            </a:r>
            <a:r>
              <a:rPr lang="sv-SE" sz="1800" dirty="0"/>
              <a:t> do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want</a:t>
            </a:r>
            <a:r>
              <a:rPr lang="sv-SE" sz="1800" dirty="0"/>
              <a:t> to </a:t>
            </a:r>
            <a:r>
              <a:rPr lang="sv-SE" sz="1800" dirty="0" err="1"/>
              <a:t>interact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 partners </a:t>
            </a:r>
            <a:r>
              <a:rPr lang="sv-SE" sz="1800" dirty="0" err="1"/>
              <a:t>during</a:t>
            </a:r>
            <a:r>
              <a:rPr lang="sv-SE" sz="1800" dirty="0"/>
              <a:t> the </a:t>
            </a:r>
            <a:r>
              <a:rPr lang="sv-SE" sz="1800" dirty="0" err="1"/>
              <a:t>project</a:t>
            </a:r>
            <a:r>
              <a:rPr lang="sv-SE" sz="1800" dirty="0"/>
              <a:t>? </a:t>
            </a:r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953908" y="601240"/>
            <a:ext cx="10866922" cy="21508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Which do you see as potential and valuable partners? Who would you like to engage with? </a:t>
            </a:r>
            <a:endParaRPr lang="sv-SE" sz="2500" b="1" dirty="0"/>
          </a:p>
        </p:txBody>
      </p:sp>
    </p:spTree>
    <p:extLst>
      <p:ext uri="{BB962C8B-B14F-4D97-AF65-F5344CB8AC3E}">
        <p14:creationId xmlns:p14="http://schemas.microsoft.com/office/powerpoint/2010/main" val="21250957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569C3A17-51B5-B34F-85BB-6C6686E985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4800" cy="9753600"/>
          </a:xfr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922010" y="328914"/>
            <a:ext cx="10866922" cy="21508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What competencies do you think would complement you in the development work? </a:t>
            </a:r>
            <a:endParaRPr lang="sv-SE" sz="2500" b="1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6189156" y="2536953"/>
            <a:ext cx="5599776" cy="45052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Maybe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need</a:t>
            </a:r>
            <a:r>
              <a:rPr lang="sv-SE" sz="1800" dirty="0"/>
              <a:t> different </a:t>
            </a:r>
            <a:r>
              <a:rPr lang="sv-SE" sz="1800" dirty="0" err="1"/>
              <a:t>skills</a:t>
            </a:r>
            <a:r>
              <a:rPr lang="sv-SE" sz="1800" dirty="0"/>
              <a:t> and </a:t>
            </a:r>
            <a:r>
              <a:rPr lang="sv-SE" sz="1800" dirty="0" err="1"/>
              <a:t>knowledge</a:t>
            </a:r>
            <a:r>
              <a:rPr lang="sv-SE" sz="1800" dirty="0"/>
              <a:t> to </a:t>
            </a:r>
            <a:r>
              <a:rPr lang="sv-SE" sz="1800" dirty="0" err="1"/>
              <a:t>develop</a:t>
            </a:r>
            <a:r>
              <a:rPr lang="sv-SE" sz="1800" dirty="0"/>
              <a:t> different parts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? </a:t>
            </a:r>
            <a:r>
              <a:rPr lang="sv-SE" sz="1800" dirty="0" err="1"/>
              <a:t>Describe</a:t>
            </a:r>
            <a:r>
              <a:rPr lang="sv-SE" sz="1800" dirty="0"/>
              <a:t>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competencies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needed</a:t>
            </a:r>
            <a:r>
              <a:rPr lang="sv-SE" sz="1800" dirty="0"/>
              <a:t> to </a:t>
            </a:r>
            <a:r>
              <a:rPr lang="sv-SE" sz="1800" dirty="0" err="1"/>
              <a:t>develop</a:t>
            </a:r>
            <a:r>
              <a:rPr lang="sv-SE" sz="1800" dirty="0"/>
              <a:t> and </a:t>
            </a:r>
            <a:r>
              <a:rPr lang="sv-SE" sz="1800" dirty="0" err="1"/>
              <a:t>implement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Please</a:t>
            </a:r>
            <a:r>
              <a:rPr lang="sv-SE" sz="1800" dirty="0"/>
              <a:t> </a:t>
            </a:r>
            <a:r>
              <a:rPr lang="sv-SE" sz="1800" dirty="0" err="1"/>
              <a:t>also</a:t>
            </a:r>
            <a:r>
              <a:rPr lang="sv-SE" sz="1800" dirty="0"/>
              <a:t> </a:t>
            </a:r>
            <a:r>
              <a:rPr lang="sv-SE" sz="1800" dirty="0" err="1"/>
              <a:t>describe</a:t>
            </a:r>
            <a:r>
              <a:rPr lang="sv-SE" sz="1800" dirty="0"/>
              <a:t> </a:t>
            </a:r>
            <a:r>
              <a:rPr lang="sv-SE" sz="1800" dirty="0" err="1"/>
              <a:t>any</a:t>
            </a:r>
            <a:r>
              <a:rPr lang="sv-SE" sz="1800" dirty="0"/>
              <a:t> </a:t>
            </a:r>
            <a:r>
              <a:rPr lang="sv-SE" sz="1800" dirty="0" err="1"/>
              <a:t>other</a:t>
            </a:r>
            <a:r>
              <a:rPr lang="sv-SE" sz="1800" dirty="0"/>
              <a:t> </a:t>
            </a:r>
            <a:r>
              <a:rPr lang="sv-SE" sz="1800" dirty="0" err="1"/>
              <a:t>type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support </a:t>
            </a:r>
            <a:r>
              <a:rPr lang="sv-SE" sz="1800" dirty="0" err="1"/>
              <a:t>that</a:t>
            </a:r>
            <a:r>
              <a:rPr lang="sv-SE" sz="1800" dirty="0"/>
              <a:t> </a:t>
            </a:r>
            <a:r>
              <a:rPr lang="sv-SE" sz="1800" dirty="0" err="1"/>
              <a:t>you</a:t>
            </a:r>
            <a:r>
              <a:rPr lang="sv-SE" sz="1800" dirty="0"/>
              <a:t> </a:t>
            </a:r>
            <a:r>
              <a:rPr lang="sv-SE" sz="1800" dirty="0" err="1"/>
              <a:t>would</a:t>
            </a:r>
            <a:r>
              <a:rPr lang="sv-SE" sz="1800" dirty="0"/>
              <a:t> </a:t>
            </a:r>
            <a:r>
              <a:rPr lang="sv-SE" sz="1800" dirty="0" err="1"/>
              <a:t>need</a:t>
            </a:r>
            <a:r>
              <a:rPr lang="sv-SE" sz="1800" dirty="0"/>
              <a:t> in the </a:t>
            </a:r>
            <a:r>
              <a:rPr lang="sv-SE" sz="1800" dirty="0" err="1"/>
              <a:t>development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</a:t>
            </a:r>
            <a:r>
              <a:rPr lang="sv-SE" sz="1800" dirty="0" err="1"/>
              <a:t>idea</a:t>
            </a:r>
            <a:r>
              <a:rPr lang="sv-SE" sz="1800" dirty="0"/>
              <a:t>, </a:t>
            </a:r>
            <a:r>
              <a:rPr lang="sv-SE" sz="1800" dirty="0" err="1"/>
              <a:t>such</a:t>
            </a:r>
            <a:r>
              <a:rPr lang="sv-SE" sz="1800" dirty="0"/>
              <a:t> as innovation support or </a:t>
            </a:r>
            <a:r>
              <a:rPr lang="sv-SE" sz="1800" dirty="0" err="1"/>
              <a:t>other</a:t>
            </a:r>
            <a:r>
              <a:rPr lang="sv-SE" sz="1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948869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B632990A-FD6E-1947-BA54-87199C9AA6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4800" cy="9753600"/>
          </a:xfrm>
        </p:spPr>
      </p:pic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1068939" y="3680144"/>
            <a:ext cx="5599776" cy="43821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 err="1"/>
              <a:t>Describe</a:t>
            </a:r>
            <a:r>
              <a:rPr lang="sv-SE" sz="1800" dirty="0"/>
              <a:t> </a:t>
            </a:r>
            <a:r>
              <a:rPr lang="sv-SE" sz="1800" dirty="0" err="1"/>
              <a:t>your</a:t>
            </a:r>
            <a:r>
              <a:rPr lang="sv-SE" sz="1800" dirty="0"/>
              <a:t> solution </a:t>
            </a:r>
            <a:r>
              <a:rPr lang="sv-SE" sz="1800" dirty="0" err="1"/>
              <a:t>roughly</a:t>
            </a:r>
            <a:r>
              <a:rPr lang="sv-SE" sz="1800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What</a:t>
            </a:r>
            <a:r>
              <a:rPr lang="sv-SE" sz="1800" dirty="0"/>
              <a:t> is the potential </a:t>
            </a:r>
            <a:r>
              <a:rPr lang="sv-SE" sz="1800" dirty="0" err="1"/>
              <a:t>of</a:t>
            </a:r>
            <a:r>
              <a:rPr lang="sv-SE" sz="1800" dirty="0"/>
              <a:t> the </a:t>
            </a:r>
            <a:r>
              <a:rPr lang="sv-SE" sz="1800" dirty="0" err="1"/>
              <a:t>idea</a:t>
            </a:r>
            <a:r>
              <a:rPr lang="sv-SE" sz="1800" dirty="0"/>
              <a:t> and in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way</a:t>
            </a:r>
            <a:r>
              <a:rPr lang="sv-SE" sz="1800" dirty="0"/>
              <a:t> is it </a:t>
            </a:r>
            <a:r>
              <a:rPr lang="sv-SE" sz="1800" dirty="0" err="1"/>
              <a:t>unique</a:t>
            </a:r>
            <a:r>
              <a:rPr lang="sv-S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How</a:t>
            </a:r>
            <a:r>
              <a:rPr lang="sv-SE" sz="1800" dirty="0"/>
              <a:t> is it </a:t>
            </a:r>
            <a:r>
              <a:rPr lang="sv-SE" sz="1800" dirty="0" err="1"/>
              <a:t>meant</a:t>
            </a:r>
            <a:r>
              <a:rPr lang="sv-SE" sz="1800" dirty="0"/>
              <a:t> to </a:t>
            </a:r>
            <a:r>
              <a:rPr lang="sv-SE" sz="1800" dirty="0" err="1"/>
              <a:t>work</a:t>
            </a:r>
            <a:r>
              <a:rPr lang="sv-S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In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way</a:t>
            </a:r>
            <a:r>
              <a:rPr lang="sv-SE" sz="1800" dirty="0"/>
              <a:t> is it different </a:t>
            </a:r>
            <a:r>
              <a:rPr lang="sv-SE" sz="1800" dirty="0" err="1"/>
              <a:t>than</a:t>
            </a:r>
            <a:r>
              <a:rPr lang="sv-SE" sz="1800" dirty="0"/>
              <a:t> </a:t>
            </a:r>
            <a:r>
              <a:rPr lang="sv-SE" sz="1800" dirty="0" err="1"/>
              <a:t>other</a:t>
            </a:r>
            <a:r>
              <a:rPr lang="sv-SE" sz="1800" dirty="0"/>
              <a:t> solutions </a:t>
            </a:r>
            <a:r>
              <a:rPr lang="sv-SE" sz="1800" dirty="0" err="1"/>
              <a:t>available</a:t>
            </a:r>
            <a:r>
              <a:rPr lang="sv-SE" sz="1800" dirty="0"/>
              <a:t> </a:t>
            </a:r>
            <a:r>
              <a:rPr lang="sv-SE" sz="1800" dirty="0" err="1"/>
              <a:t>today</a:t>
            </a:r>
            <a:r>
              <a:rPr lang="sv-SE" sz="1800" dirty="0"/>
              <a:t>? 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1068939" y="596061"/>
            <a:ext cx="10866922" cy="21508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What does your solution look like or how does it work, what is unique? </a:t>
            </a:r>
            <a:endParaRPr lang="sv-SE" sz="2500" b="1" dirty="0"/>
          </a:p>
        </p:txBody>
      </p:sp>
    </p:spTree>
    <p:extLst>
      <p:ext uri="{BB962C8B-B14F-4D97-AF65-F5344CB8AC3E}">
        <p14:creationId xmlns:p14="http://schemas.microsoft.com/office/powerpoint/2010/main" val="6910989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08FEFF7-AD2F-BC40-8FE5-446AE24C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VAD ÄR EN KICK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C23C72-10AC-4942-A561-B69919E82F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8756333-B837-5F46-B2AE-B081E9096E6E}"/>
              </a:ext>
            </a:extLst>
          </p:cNvPr>
          <p:cNvSpPr txBox="1"/>
          <p:nvPr/>
        </p:nvSpPr>
        <p:spPr>
          <a:xfrm>
            <a:off x="762000" y="1687572"/>
            <a:ext cx="70612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4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Varför ska vi vara med?</a:t>
            </a:r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7AAD5016-1817-8043-AEBA-109791DBD9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04800" cy="9753599"/>
          </a:xfr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61B9EF35-1C1C-874B-8BA3-50C3FE31F3A6}"/>
              </a:ext>
            </a:extLst>
          </p:cNvPr>
          <p:cNvSpPr txBox="1">
            <a:spLocks/>
          </p:cNvSpPr>
          <p:nvPr/>
        </p:nvSpPr>
        <p:spPr>
          <a:xfrm>
            <a:off x="869078" y="677248"/>
            <a:ext cx="10866922" cy="215080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b="1" dirty="0"/>
              <a:t>Do you know of other similar solutions to the challenge or need that you want to solve?</a:t>
            </a:r>
            <a:endParaRPr lang="sv-SE" sz="2500" b="1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6B600B77-F46A-5548-9F39-EC24BD08BF1B}"/>
              </a:ext>
            </a:extLst>
          </p:cNvPr>
          <p:cNvSpPr txBox="1">
            <a:spLocks/>
          </p:cNvSpPr>
          <p:nvPr/>
        </p:nvSpPr>
        <p:spPr>
          <a:xfrm>
            <a:off x="869078" y="4216400"/>
            <a:ext cx="5599776" cy="28432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719963" tIns="612000" rIns="539972" bIns="756000" anchor="b" anchorCtr="0">
            <a:spAutoFit/>
          </a:bodyPr>
          <a:lstStyle>
            <a:lvl1pPr marL="0" marR="0" indent="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1pPr>
            <a:lvl2pPr marL="444477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2pPr>
            <a:lvl3pPr marL="888955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3pPr>
            <a:lvl4pPr marL="1333432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4pPr>
            <a:lvl5pPr marL="1777909" marR="0" indent="0" algn="l" defTabSz="58417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9C610B"/>
                </a:solidFill>
                <a:uFillTx/>
                <a:latin typeface="Times New Roman"/>
                <a:ea typeface="+mn-ea"/>
                <a:cs typeface="Times New Roman"/>
                <a:sym typeface="Helvetica Light"/>
              </a:defRPr>
            </a:lvl5pPr>
            <a:lvl6pPr marL="1512000" marR="0" indent="-252000" algn="l" defTabSz="584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.HelveticaNeueDeskInterface-Regular" charset="-120"/>
              <a:buChar char="-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charset="0"/>
                <a:ea typeface="Arial" charset="0"/>
                <a:cs typeface="Arial" charset="0"/>
                <a:sym typeface="Helvetica Light"/>
              </a:defRPr>
            </a:lvl6pPr>
            <a:lvl7pPr marL="3111341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5819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296" marR="0" indent="-444477" algn="l" defTabSz="58417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b="1" dirty="0"/>
              <a:t>ADVICE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err="1"/>
              <a:t>Describe</a:t>
            </a:r>
            <a:r>
              <a:rPr lang="sv-SE" sz="1800" dirty="0"/>
              <a:t>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other</a:t>
            </a:r>
            <a:r>
              <a:rPr lang="sv-SE" sz="1800" dirty="0"/>
              <a:t> solutions to the problem/</a:t>
            </a:r>
            <a:r>
              <a:rPr lang="sv-SE" sz="1800" dirty="0" err="1"/>
              <a:t>challenge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available</a:t>
            </a:r>
            <a:r>
              <a:rPr lang="sv-SE" sz="18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In </a:t>
            </a:r>
            <a:r>
              <a:rPr lang="sv-SE" sz="1800" dirty="0" err="1"/>
              <a:t>what</a:t>
            </a:r>
            <a:r>
              <a:rPr lang="sv-SE" sz="1800" dirty="0"/>
              <a:t> </a:t>
            </a:r>
            <a:r>
              <a:rPr lang="sv-SE" sz="1800" dirty="0" err="1"/>
              <a:t>way</a:t>
            </a:r>
            <a:r>
              <a:rPr lang="sv-SE" sz="1800" dirty="0"/>
              <a:t> </a:t>
            </a: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they</a:t>
            </a:r>
            <a:r>
              <a:rPr lang="sv-SE" sz="1800" dirty="0"/>
              <a:t> not </a:t>
            </a:r>
            <a:r>
              <a:rPr lang="sv-SE" sz="1800" dirty="0" err="1"/>
              <a:t>sufficient</a:t>
            </a:r>
            <a:r>
              <a:rPr lang="sv-SE" sz="1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59614224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theme/theme1.xml><?xml version="1.0" encoding="utf-8"?>
<a:theme xmlns:a="http://schemas.openxmlformats.org/drawingml/2006/main" name="LU mall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LU-mall-SVE-nov2018-4-3" id="{0F5ECFCA-5AD0-6941-9D6D-18AB14843AA3}" vid="{8318133A-0015-AC43-B58E-C36B396F58A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 mall</Template>
  <TotalTime>1496</TotalTime>
  <Words>869</Words>
  <Application>Microsoft Macintosh PowerPoint</Application>
  <PresentationFormat>Custom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.HelveticaNeueDeskInterface-Regular</vt:lpstr>
      <vt:lpstr>Arial</vt:lpstr>
      <vt:lpstr>Calibri</vt:lpstr>
      <vt:lpstr>Helvetica Light</vt:lpstr>
      <vt:lpstr>Helvetica Neue</vt:lpstr>
      <vt:lpstr>Times New Roman</vt:lpstr>
      <vt:lpstr>LU mall</vt:lpstr>
      <vt:lpstr>Guide for applicants in the call for funding for the development of innovation ideas at the Joint Faculties of Humanities and Theology 2022 </vt:lpstr>
      <vt:lpstr>Provide the following information</vt:lpstr>
      <vt:lpstr>PowerPoint Presentation</vt:lpstr>
      <vt:lpstr>Vad är en kick?</vt:lpstr>
      <vt:lpstr>PowerPoint Presentation</vt:lpstr>
      <vt:lpstr>PowerPoint Presentation</vt:lpstr>
      <vt:lpstr>PowerPoint Presentation</vt:lpstr>
      <vt:lpstr>PowerPoint Presentation</vt:lpstr>
      <vt:lpstr>VAD ÄR EN KICK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Lotte Larsen</cp:lastModifiedBy>
  <cp:revision>147</cp:revision>
  <cp:lastPrinted>2021-01-25T09:01:36Z</cp:lastPrinted>
  <dcterms:created xsi:type="dcterms:W3CDTF">2021-01-07T16:40:27Z</dcterms:created>
  <dcterms:modified xsi:type="dcterms:W3CDTF">2021-12-06T22:10:43Z</dcterms:modified>
</cp:coreProperties>
</file>